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7" r:id="rId1"/>
    <p:sldMasterId id="2147484179" r:id="rId2"/>
    <p:sldMasterId id="2147484239" r:id="rId3"/>
    <p:sldMasterId id="2147484251" r:id="rId4"/>
    <p:sldMasterId id="2147484263" r:id="rId5"/>
  </p:sldMasterIdLst>
  <p:notesMasterIdLst>
    <p:notesMasterId r:id="rId17"/>
  </p:notesMasterIdLst>
  <p:handoutMasterIdLst>
    <p:handoutMasterId r:id="rId18"/>
  </p:handoutMasterIdLst>
  <p:sldIdLst>
    <p:sldId id="463" r:id="rId6"/>
    <p:sldId id="472" r:id="rId7"/>
    <p:sldId id="473" r:id="rId8"/>
    <p:sldId id="462" r:id="rId9"/>
    <p:sldId id="471" r:id="rId10"/>
    <p:sldId id="458" r:id="rId11"/>
    <p:sldId id="464" r:id="rId12"/>
    <p:sldId id="465" r:id="rId13"/>
    <p:sldId id="470" r:id="rId14"/>
    <p:sldId id="468" r:id="rId15"/>
    <p:sldId id="459" r:id="rId16"/>
  </p:sldIdLst>
  <p:sldSz cx="9144000" cy="6858000" type="screen4x3"/>
  <p:notesSz cx="6797675" cy="9926638"/>
  <p:defaultTextStyle>
    <a:defPPr>
      <a:defRPr lang="th-TH"/>
    </a:defPPr>
    <a:lvl1pPr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9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orient="horz" pos="3340" userDrawn="1">
          <p15:clr>
            <a:srgbClr val="A4A3A4"/>
          </p15:clr>
        </p15:guide>
        <p15:guide id="4" pos="2077" userDrawn="1">
          <p15:clr>
            <a:srgbClr val="A4A3A4"/>
          </p15:clr>
        </p15:guide>
        <p15:guide id="5" orient="horz" pos="295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238" userDrawn="1">
          <p15:clr>
            <a:srgbClr val="A4A3A4"/>
          </p15:clr>
        </p15:guide>
        <p15:guide id="8" pos="2142" userDrawn="1">
          <p15:clr>
            <a:srgbClr val="A4A3A4"/>
          </p15:clr>
        </p15:guide>
        <p15:guide id="9" orient="horz" pos="3158" userDrawn="1">
          <p15:clr>
            <a:srgbClr val="A4A3A4"/>
          </p15:clr>
        </p15:guide>
        <p15:guide id="10" orient="horz" pos="29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9999"/>
    <a:srgbClr val="FFCCFF"/>
    <a:srgbClr val="FF9FA8"/>
    <a:srgbClr val="FF7C80"/>
    <a:srgbClr val="FF9966"/>
    <a:srgbClr val="FFCC99"/>
    <a:srgbClr val="FFCC66"/>
    <a:srgbClr val="FE909A"/>
    <a:srgbClr val="CBD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ลักษณะสีอ่อน 3 - เน้น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ลักษณะ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1" autoAdjust="0"/>
    <p:restoredTop sz="94660"/>
  </p:normalViewPr>
  <p:slideViewPr>
    <p:cSldViewPr>
      <p:cViewPr varScale="1">
        <p:scale>
          <a:sx n="95" d="100"/>
          <a:sy n="95" d="100"/>
        </p:scale>
        <p:origin x="811" y="67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52" d="100"/>
          <a:sy n="52" d="100"/>
        </p:scale>
        <p:origin x="-1956" y="-90"/>
      </p:cViewPr>
      <p:guideLst>
        <p:guide orient="horz" pos="3159"/>
        <p:guide pos="2170"/>
        <p:guide orient="horz" pos="3340"/>
        <p:guide pos="2077"/>
        <p:guide orient="horz" pos="2958"/>
        <p:guide orient="horz" pos="3128"/>
        <p:guide pos="2238"/>
        <p:guide pos="2142"/>
        <p:guide orient="horz" pos="3158"/>
        <p:guide orient="horz" pos="29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8"/>
            <a:ext cx="2946859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276" y="8"/>
            <a:ext cx="2946858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041"/>
            <a:ext cx="2946859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276" y="9428041"/>
            <a:ext cx="2946858" cy="4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6" tIns="46164" rIns="92326" bIns="4616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D5CCB498-7390-4CD5-AB25-25BDA88BDB8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1109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2946859" cy="497038"/>
          </a:xfrm>
          <a:prstGeom prst="rect">
            <a:avLst/>
          </a:prstGeom>
        </p:spPr>
        <p:txBody>
          <a:bodyPr vert="horz" lIns="92326" tIns="46164" rIns="92326" bIns="4616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276" y="8"/>
            <a:ext cx="2946858" cy="497038"/>
          </a:xfrm>
          <a:prstGeom prst="rect">
            <a:avLst/>
          </a:prstGeom>
        </p:spPr>
        <p:txBody>
          <a:bodyPr vert="horz" lIns="92326" tIns="46164" rIns="92326" bIns="46164" rtlCol="0"/>
          <a:lstStyle>
            <a:lvl1pPr algn="r">
              <a:defRPr sz="1200"/>
            </a:lvl1pPr>
          </a:lstStyle>
          <a:p>
            <a:pPr>
              <a:defRPr/>
            </a:pPr>
            <a:fld id="{72143CD2-7C2E-4C07-9071-CCD4999538B2}" type="datetimeFigureOut">
              <a:rPr lang="en-US"/>
              <a:pPr>
                <a:defRPr/>
              </a:pPr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26" tIns="46164" rIns="92326" bIns="4616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377" y="4715604"/>
            <a:ext cx="5440958" cy="4467064"/>
          </a:xfrm>
          <a:prstGeom prst="rect">
            <a:avLst/>
          </a:prstGeom>
        </p:spPr>
        <p:txBody>
          <a:bodyPr vert="horz" lIns="92326" tIns="46164" rIns="92326" bIns="4616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041"/>
            <a:ext cx="2946859" cy="497038"/>
          </a:xfrm>
          <a:prstGeom prst="rect">
            <a:avLst/>
          </a:prstGeom>
        </p:spPr>
        <p:txBody>
          <a:bodyPr vert="horz" lIns="92326" tIns="46164" rIns="92326" bIns="4616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276" y="9428041"/>
            <a:ext cx="2946858" cy="497038"/>
          </a:xfrm>
          <a:prstGeom prst="rect">
            <a:avLst/>
          </a:prstGeom>
        </p:spPr>
        <p:txBody>
          <a:bodyPr vert="horz" lIns="92326" tIns="46164" rIns="92326" bIns="46164" rtlCol="0" anchor="b"/>
          <a:lstStyle>
            <a:lvl1pPr algn="r">
              <a:defRPr sz="1200"/>
            </a:lvl1pPr>
          </a:lstStyle>
          <a:p>
            <a:pPr>
              <a:defRPr/>
            </a:pPr>
            <a:fld id="{FD73CE3B-4204-4A91-8A3A-3C56F0EA6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53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791">
              <a:defRPr/>
            </a:pPr>
            <a:fld id="{FD73CE3B-4204-4A91-8A3A-3C56F0EA6651}" type="slidenum">
              <a:rPr lang="en-US">
                <a:solidFill>
                  <a:srgbClr val="1F497D"/>
                </a:solidFill>
              </a:rPr>
              <a:pPr defTabSz="920791">
                <a:defRPr/>
              </a:pPr>
              <a:t>3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966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09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smtClean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1453" indent="-285174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697" indent="-22814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974" indent="-22814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3252" indent="-22814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9531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5807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2089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8366" indent="-22814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11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21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54153"/>
            <a:ext cx="7772400" cy="14700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6125"/>
            <a:ext cx="6400800" cy="1295400"/>
          </a:xfrm>
        </p:spPr>
        <p:txBody>
          <a:bodyPr anchor="ctr" anchorCtr="1"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Arial Rounded MT Bold" pitchFamily="34" charset="0"/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A56F-42F6-4EE2-A342-B2CD2DA21D6F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57F31-BB7B-4EAB-8F25-98A4CA18C59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F33FD-AF92-474A-B129-3311B04FCDF6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F1875-563A-468F-B220-7D8EA5097E3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2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6B05B-78D8-4B42-84AF-AA5012549221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CCF9A-B8C1-47D3-AFD9-D7A608DC20D6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26E4E-5868-4E4A-B709-620D24A552F4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9E882-910E-4C1F-B442-96EF4107761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4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D9BCF-4869-4319-BFF3-8EAF3C99FFC2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4ACBF-069C-49FC-88DE-586245CA03CA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1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DFF52-A69D-4725-AE0D-6EA42DD10724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A88A5-06DF-4A84-AE53-B7A898F0D79D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0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D9D9D1-8EA2-42C2-BC5B-A8634881729B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2FF42-515D-49D7-B9FB-6D4DE66C7943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1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DB980-AC38-4412-925E-6F741F450577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2468C-D59C-4092-8CEE-E2350E48F671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6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D5AAF-5304-4F7C-8FC4-9B820536E63E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A37B3-FB89-460C-B929-4EE3278F9BD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9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16864-E263-4C30-B2CA-6F21D029C836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14297-9330-4E48-BC56-2B66C9E57B9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38954" y="188913"/>
            <a:ext cx="2125663" cy="593725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229350" cy="593725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13395-C632-4CAF-B342-A47A331A7895}" type="datetime1">
              <a:rPr lang="en-US" smtClean="0">
                <a:solidFill>
                  <a:srgbClr val="000000"/>
                </a:solidFill>
              </a:rPr>
              <a:t>1/25/2022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975EA-CD7C-4F6C-81B9-A4E87385F92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3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AD956-DC5C-4A73-AC71-8A7D0AAD21AF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4AFD-0840-4061-AB26-4AAA9B639428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6C7DE-57EF-4BEA-8361-5E564D6F429B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BE95-1881-4E0B-B2AF-888E7FE396E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2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0075-D094-49F4-BC71-0A112C64076B}" type="datetime1">
              <a:rPr lang="en-US" smtClean="0">
                <a:solidFill>
                  <a:srgbClr val="DBF5F9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A68-00A5-42AC-98CE-9B34ADB428E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54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8FDA0-16AB-4493-A972-590A6E760611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6888-3F2B-4C82-8946-DC80643091C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5EF7-371E-4075-A691-2087DD65FB85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1E7C-2B21-4533-B912-3A298E38C20C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56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F7089-E55C-4B8D-93AC-A3445EA55332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70AE-5B09-4F5C-82CE-5095DA20F6A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875E5-52A7-4EB7-9BCF-194BCF5AB9B4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1514-983F-408F-ABC0-7DFCF8634602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19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3"/>
            <a:ext cx="2743200" cy="1162051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F7FA6-AC7B-4927-BE98-29A8848B6AC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92AAA-BEF5-46DC-A897-94544713CDF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74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9" y="5359403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21D1E-52A6-4B21-A06E-A3DC07B98B3A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00259-024C-48A1-89E9-4E38F1E3BE5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13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A6DF0-5C2A-4170-98C2-2EFA594D638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1D8D-6AF0-4831-90C5-F61AB5121EC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837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23455-F5D1-4CA6-8BDB-2BEB40169ADD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3349-F2E8-4E0F-9E32-B09193FF85B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26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D484B-82DF-4463-87C4-EC60B2038208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C10E-E4B9-4E90-8AFF-CF2BC6F508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7222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ADE49-2B11-4D35-95A6-6B6C0D16B0D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3EC92-83A4-4CF8-8E70-3DC856435A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80916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DC09D-1004-46F1-8284-71CB2B13DAC8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1B0E-6489-4413-A19F-A3752214433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515351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CC955-71C9-42D7-B0E2-5FA0D9D421AF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CDA7-65F4-4FC3-A6F8-2827BB3C8F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4579670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54A46-232B-49A5-A19E-2996EB29958A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CD905-D51B-430A-B780-4F6B89046D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4953636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0A8B4-AA32-4188-ADE9-F98651D654A3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DB74-EA92-42D7-AA72-B61583022B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3950434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8F7AF-37DE-4F91-A9A5-FEB35482BAC6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B6FB5-4E4D-4AB1-AD38-301922F7AF1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1968252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0CAA-001F-401F-B80A-86BDDB65BFFD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8A78A-92B8-4C35-9F6C-FB0C950BE29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159690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ดและมนมุมสี่เหลี่ยมหนึ่งมุม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7" name="รูปแบบอิสระ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5AD94-2FD0-47DE-B351-55720212FC91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F3F75D-9F17-4318-A987-664AF8B0C29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406512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46E3-BC7D-4FDD-B222-430D77A93DFC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FB6E-A9B3-4DB6-9E0B-D0604061A6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7755296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E2474-D3F1-498C-AADA-7F4CB409E94E}" type="datetime1">
              <a:rPr lang="en-US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C376-56BA-4989-9E6B-4DDAD83A055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733108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AEB21-0134-4011-9173-3BD9809AF6B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36712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815008-0983-43F0-AEF0-115834E7DA6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10450330"/>
      </p:ext>
    </p:extLst>
  </p:cSld>
  <p:clrMapOvr>
    <a:masterClrMapping/>
  </p:clrMapOvr>
  <p:transition spd="slow">
    <p:strips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A31AB-53E0-409D-8ADA-7D5EFC2B9DD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11339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FD83E-728B-4D43-8E99-A4223A97E9F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0324379"/>
      </p:ext>
    </p:extLst>
  </p:cSld>
  <p:clrMapOvr>
    <a:masterClrMapping/>
  </p:clrMapOvr>
  <p:transition spd="slow">
    <p:strips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17496-7B33-4E67-A017-419FB2F4537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6865200"/>
      </p:ext>
    </p:extLst>
  </p:cSld>
  <p:clrMapOvr>
    <a:masterClrMapping/>
  </p:clrMapOvr>
  <p:transition spd="slow">
    <p:strips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A4DAFF-4766-42AC-A234-425F5A8C96E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43534873"/>
      </p:ext>
    </p:extLst>
  </p:cSld>
  <p:clrMapOvr>
    <a:masterClrMapping/>
  </p:clrMapOvr>
  <p:transition spd="slow">
    <p:strips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903BCC-1071-44BE-8B95-155186D9229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7404992"/>
      </p:ext>
    </p:extLst>
  </p:cSld>
  <p:clrMapOvr>
    <a:masterClrMapping/>
  </p:clrMapOvr>
  <p:transition spd="slow">
    <p:strips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156D60-781B-4ECD-9EBD-E5C3DB59A25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3857665"/>
      </p:ext>
    </p:extLst>
  </p:cSld>
  <p:clrMapOvr>
    <a:masterClrMapping/>
  </p:clrMapOvr>
  <p:transition spd="slow">
    <p:strips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43467-9EA1-4FC1-8F47-6548D36FB2E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40207554"/>
      </p:ext>
    </p:extLst>
  </p:cSld>
  <p:clrMapOvr>
    <a:masterClrMapping/>
  </p:clrMapOvr>
  <p:transition spd="slow">
    <p:strips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85B673-4BEA-434C-8F23-794BAFCD63E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2570971"/>
      </p:ext>
    </p:extLst>
  </p:cSld>
  <p:clrMapOvr>
    <a:masterClrMapping/>
  </p:clrMapOvr>
  <p:transition spd="slow">
    <p:strips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0C6A6-84E8-4394-89BA-A5A9BDCD8D1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73671627"/>
      </p:ext>
    </p:extLst>
  </p:cSld>
  <p:clrMapOvr>
    <a:masterClrMapping/>
  </p:clrMapOvr>
  <p:transition spd="slow">
    <p:strips dir="l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6AEB21-0134-4011-9173-3BD9809AF6B1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9513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815008-0983-43F0-AEF0-115834E7DA6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8967907"/>
      </p:ext>
    </p:extLst>
  </p:cSld>
  <p:clrMapOvr>
    <a:masterClrMapping/>
  </p:clrMapOvr>
  <p:transition spd="slow">
    <p:strips dir="l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A31AB-53E0-409D-8ADA-7D5EFC2B9DD6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9472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trips dir="l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AFD83E-728B-4D43-8E99-A4223A97E9F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5407027"/>
      </p:ext>
    </p:extLst>
  </p:cSld>
  <p:clrMapOvr>
    <a:masterClrMapping/>
  </p:clrMapOvr>
  <p:transition spd="slow">
    <p:strips dir="l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617496-7B33-4E67-A017-419FB2F4537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2964707"/>
      </p:ext>
    </p:extLst>
  </p:cSld>
  <p:clrMapOvr>
    <a:masterClrMapping/>
  </p:clrMapOvr>
  <p:transition spd="slow">
    <p:strips dir="l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A4DAFF-4766-42AC-A234-425F5A8C96E9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80147282"/>
      </p:ext>
    </p:extLst>
  </p:cSld>
  <p:clrMapOvr>
    <a:masterClrMapping/>
  </p:clrMapOvr>
  <p:transition spd="slow">
    <p:strips dir="l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903BCC-1071-44BE-8B95-155186D9229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5401775"/>
      </p:ext>
    </p:extLst>
  </p:cSld>
  <p:clrMapOvr>
    <a:masterClrMapping/>
  </p:clrMapOvr>
  <p:transition spd="slow">
    <p:strips dir="l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156D60-781B-4ECD-9EBD-E5C3DB59A253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8280211"/>
      </p:ext>
    </p:extLst>
  </p:cSld>
  <p:clrMapOvr>
    <a:masterClrMapping/>
  </p:clrMapOvr>
  <p:transition spd="slow">
    <p:strips dir="l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543467-9EA1-4FC1-8F47-6548D36FB2E0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6858772"/>
      </p:ext>
    </p:extLst>
  </p:cSld>
  <p:clrMapOvr>
    <a:masterClrMapping/>
  </p:clrMapOvr>
  <p:transition spd="slow">
    <p:strips dir="l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85B673-4BEA-434C-8F23-794BAFCD63EE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7298525"/>
      </p:ext>
    </p:extLst>
  </p:cSld>
  <p:clrMapOvr>
    <a:masterClrMapping/>
  </p:clrMapOvr>
  <p:transition spd="slow">
    <p:strips dir="l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0C6A6-84E8-4394-89BA-A5A9BDCD8D12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77457741"/>
      </p:ext>
    </p:extLst>
  </p:cSld>
  <p:clrMapOvr>
    <a:masterClrMapping/>
  </p:clrMapOvr>
  <p:transition spd="slow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188913"/>
            <a:ext cx="68405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fld id="{26BD506E-5E9A-4B25-ADDF-8C3AD7EB8F6F}" type="datetime1">
              <a:rPr lang="en-US" b="0" smtClean="0">
                <a:solidFill>
                  <a:srgbClr val="000000"/>
                </a:solidFill>
              </a:rPr>
              <a:t>1/25/2022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69DEBB9-BFE2-442E-8EFB-84DF024D75D3}" type="slidenum">
              <a:rPr lang="en-US" altLang="th-TH" b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endParaRPr lang="en-US" altLang="th-TH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SimHei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SimHei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SimHei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SimHei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SimHei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SimHei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5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7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3B8625A-D6C2-49C9-A159-E7E7C61AD2B0}" type="datetime1">
              <a:rPr lang="en-US" b="0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E47D0B2-915E-41D8-BEDD-60C1E1CBA590}" type="slidenum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2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8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ตัวยึดชื่อเรื่อง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  <a:endParaRPr lang="en-US" altLang="th-TH" smtClean="0"/>
          </a:p>
        </p:txBody>
      </p:sp>
      <p:sp>
        <p:nvSpPr>
          <p:cNvPr id="1029" name="ตัวยึดข้อความ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E54A747-0A75-44ED-B252-EE7D37D095F4}" type="datetime1">
              <a:rPr lang="en-US" b="0" smtClean="0">
                <a:solidFill>
                  <a:srgbClr val="04617B">
                    <a:shade val="90000"/>
                  </a:srgbClr>
                </a:solidFill>
              </a:rPr>
              <a:t>1/25/2022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h-TH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46827E5E-A1EC-4FBB-842B-8E8AC2E1CC22}" type="slidenum">
              <a:rPr lang="en-US" altLang="th-TH" b="0"/>
              <a:pPr>
                <a:defRPr/>
              </a:pPr>
              <a:t>‹#›</a:t>
            </a:fld>
            <a:endParaRPr lang="en-US" altLang="th-TH" b="0"/>
          </a:p>
        </p:txBody>
      </p:sp>
      <p:grpSp>
        <p:nvGrpSpPr>
          <p:cNvPr id="1033" name="กลุ่ม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0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D309ED-20F4-4794-BE7B-E97C74312F1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00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Angsana New" pitchFamily="18" charset="-34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D309ED-20F4-4794-BE7B-E97C74312F18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h-TH" sz="1200" b="1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4617B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267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ransition spd="slow"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  <a:cs typeface="Cordia New" pitchFamily="34" charset="-34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cgd.go.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9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73040"/>
            <a:ext cx="1018064" cy="1018064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43"/>
            <a:ext cx="1008112" cy="1008112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4" y="476672"/>
            <a:ext cx="802040" cy="802040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1" y="435692"/>
            <a:ext cx="802040" cy="802040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5265808"/>
            <a:ext cx="1607840" cy="160784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4" y="5098251"/>
            <a:ext cx="1828654" cy="182865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70" y="2420888"/>
            <a:ext cx="5318618" cy="33041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ชื่อเรื่องรอง 2"/>
          <p:cNvSpPr txBox="1">
            <a:spLocks/>
          </p:cNvSpPr>
          <p:nvPr/>
        </p:nvSpPr>
        <p:spPr bwMode="auto">
          <a:xfrm>
            <a:off x="2205681" y="1254845"/>
            <a:ext cx="4572833" cy="13681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จังหวัดพังงา</a:t>
            </a: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2223976" y="5700071"/>
            <a:ext cx="4717003" cy="73931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/>
        </p:spPr>
        <p:txBody>
          <a:bodyPr lIns="0" rIns="0" bIns="0" anchor="b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สำนักงานคลังจังหวัดพังงา</a:t>
            </a:r>
            <a:endParaRPr lang="en-US" altLang="en-US" sz="4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 bwMode="auto">
          <a:xfrm>
            <a:off x="802817" y="116634"/>
            <a:ext cx="7488832" cy="144016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สรุปผลการเบิกจ่ายเงินงบประมาณ </a:t>
            </a:r>
            <a:endParaRPr lang="en-US" altLang="en-US" sz="4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6061197"/>
            <a:ext cx="1839302" cy="788272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6069728"/>
            <a:ext cx="1839302" cy="78827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t="59800" r="26543"/>
          <a:stretch/>
        </p:blipFill>
        <p:spPr>
          <a:xfrm>
            <a:off x="4" y="4560167"/>
            <a:ext cx="1808257" cy="19264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6" t="29301" r="26543" b="40200"/>
          <a:stretch/>
        </p:blipFill>
        <p:spPr>
          <a:xfrm flipH="1">
            <a:off x="7452321" y="4797154"/>
            <a:ext cx="1662205" cy="1855857"/>
          </a:xfrm>
          <a:prstGeom prst="rect">
            <a:avLst/>
          </a:prstGeom>
        </p:spPr>
      </p:pic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57F31-BB7B-4EAB-8F25-98A4CA18C592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3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DD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6" descr="นกกรม(ไม่มีพื้นหลัง)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l="14323" r="22270"/>
          <a:stretch>
            <a:fillRect/>
          </a:stretch>
        </p:blipFill>
        <p:spPr bwMode="auto">
          <a:xfrm>
            <a:off x="73025" y="85725"/>
            <a:ext cx="6286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0256"/>
          </a:xfrm>
          <a:solidFill>
            <a:srgbClr val="0066FF"/>
          </a:solidFill>
        </p:spPr>
        <p:txBody>
          <a:bodyPr anchor="ctr"/>
          <a:lstStyle/>
          <a:p>
            <a:pPr algn="ctr"/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หนังสือสำนักเลขาธิการคณะรัฐมนตรี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ด่วน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ที่สุด ที่ นร 0505/ว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3476 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ลงวันที่ </a:t>
            </a:r>
            <a:r>
              <a:rPr lang="th-TH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ธันวาคม 2564</a:t>
            </a:r>
            <a:endParaRPr lang="th-TH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712" y="1916832"/>
            <a:ext cx="9144000" cy="3084073"/>
          </a:xfrm>
          <a:solidFill>
            <a:srgbClr val="FCDDCF"/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มติคณะรัฐมนตรี </a:t>
            </a: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เมื่อวันที่ 21 ธันวาคม 2564 เห็นชอบมาตรการ</a:t>
            </a: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เร่งรัดการเบิกจ่ายงบประมาณและการ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ใช้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จ่ายภาครัฐประจำปี</a:t>
            </a:r>
            <a:r>
              <a:rPr lang="th-TH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งบประมาณ พ.ศ. </a:t>
            </a:r>
            <a:r>
              <a:rPr lang="th-TH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UPC" panose="020B0304020202020204" pitchFamily="34" charset="-34"/>
                <a:cs typeface="+mj-cs"/>
              </a:rPr>
              <a:t>2565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9406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 bwMode="auto">
          <a:xfrm>
            <a:off x="107504" y="548680"/>
            <a:ext cx="8765604" cy="15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เป้าหมายการเบิกจ่ายงบประมาณและการใช้จ่ายภาครัฐ</a:t>
            </a:r>
            <a:r>
              <a:rPr kumimoji="0" lang="th-TH" sz="5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ประจำปีงบประมาณ พ.ศ. 2565</a:t>
            </a:r>
            <a:endParaRPr kumimoji="0" lang="th-TH" sz="45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j-ea"/>
              <a:cs typeface="Cordia New" panose="020B0304020202020204" pitchFamily="34" charset="-34"/>
            </a:endParaRPr>
          </a:p>
        </p:txBody>
      </p:sp>
      <p:graphicFrame>
        <p:nvGraphicFramePr>
          <p:cNvPr id="8" name="ตัวแทนเนื้อหา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016831"/>
              </p:ext>
            </p:extLst>
          </p:nvPr>
        </p:nvGraphicFramePr>
        <p:xfrm>
          <a:off x="232148" y="2276872"/>
          <a:ext cx="8640960" cy="4442462"/>
        </p:xfrm>
        <a:graphic>
          <a:graphicData uri="http://schemas.openxmlformats.org/drawingml/2006/table">
            <a:tbl>
              <a:tblPr firstRow="1" bandRow="1"/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384897482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901150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3362576774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xmlns="" val="766606595"/>
                    </a:ext>
                  </a:extLst>
                </a:gridCol>
                <a:gridCol w="1058503">
                  <a:extLst>
                    <a:ext uri="{9D8B030D-6E8A-4147-A177-3AD203B41FA5}">
                      <a16:colId xmlns:a16="http://schemas.microsoft.com/office/drawing/2014/main" xmlns="" val="3371777052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xmlns="" val="2659774493"/>
                    </a:ext>
                  </a:extLst>
                </a:gridCol>
                <a:gridCol w="1101737">
                  <a:extLst>
                    <a:ext uri="{9D8B030D-6E8A-4147-A177-3AD203B41FA5}">
                      <a16:colId xmlns:a16="http://schemas.microsoft.com/office/drawing/2014/main" xmlns="" val="3474893418"/>
                    </a:ext>
                  </a:extLst>
                </a:gridCol>
              </a:tblGrid>
              <a:tr h="521843">
                <a:tc row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</a:t>
                      </a:r>
                      <a:r>
                        <a:rPr lang="th-TH" sz="32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มาส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รายจ่ายประจำ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รายจ่ายลงทุน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 gridSpan="2"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รายจ่ายภาพรวม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9169304"/>
                  </a:ext>
                </a:extLst>
              </a:tr>
              <a:tr h="521843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เบิกจ่าย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ใช้จ่าย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1859645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ไตรมาสที่ 1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35.33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13.00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28.96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30.00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u="non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34.08</a:t>
                      </a:r>
                      <a:endParaRPr lang="en-US" sz="3200" b="0" u="non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5988838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b="1" u="non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2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57.00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55.78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29.00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58.15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51.00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none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56.24</a:t>
                      </a:r>
                      <a:endParaRPr lang="en-US" sz="3200" b="1" u="non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2226472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3</a:t>
                      </a:r>
                      <a:endParaRPr lang="en-US" sz="3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79.00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81.76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46.00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81.65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72.00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81.74</a:t>
                      </a:r>
                      <a:endParaRPr lang="en-US" sz="3200" b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7988954"/>
                  </a:ext>
                </a:extLst>
              </a:tr>
              <a:tr h="849694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ไตรมาส</a:t>
                      </a:r>
                      <a:r>
                        <a:rPr lang="th-TH" sz="3200" b="1" u="sng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itchFamily="18" charset="-34"/>
                          <a:cs typeface="Angsana New" pitchFamily="18" charset="-34"/>
                        </a:rPr>
                        <a:t>ที่ 4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98.00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75.00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93.00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th-TH" sz="3200" b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 New" panose="02020603050405020304" pitchFamily="18" charset="-34"/>
                          <a:ea typeface="Calibri" panose="020F0502020204030204" pitchFamily="34" charset="0"/>
                          <a:cs typeface="Angsana New" panose="02020603050405020304" pitchFamily="18" charset="-34"/>
                        </a:rPr>
                        <a:t>100</a:t>
                      </a:r>
                      <a:endParaRPr lang="en-US" sz="3200" b="1" u="sng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 New" panose="02020603050405020304" pitchFamily="18" charset="-34"/>
                        <a:ea typeface="Calibri" panose="020F0502020204030204" pitchFamily="34" charset="0"/>
                        <a:cs typeface="Angsana New" panose="02020603050405020304" pitchFamily="18" charset="-34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3597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87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5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070828"/>
              </p:ext>
            </p:extLst>
          </p:nvPr>
        </p:nvGraphicFramePr>
        <p:xfrm>
          <a:off x="150159" y="1639708"/>
          <a:ext cx="8843682" cy="3869867"/>
        </p:xfrm>
        <a:graphic>
          <a:graphicData uri="http://schemas.openxmlformats.org/drawingml/2006/table">
            <a:tbl>
              <a:tblPr/>
              <a:tblGrid>
                <a:gridCol w="19735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7505">
                  <a:extLst>
                    <a:ext uri="{9D8B030D-6E8A-4147-A177-3AD203B41FA5}">
                      <a16:colId xmlns:a16="http://schemas.microsoft.com/office/drawing/2014/main" xmlns="" val="399369024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(การเบิกจ่าย)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(การใช้จ่าย)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625.69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5.53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459.69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73.47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74.35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365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918.59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257.82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121.49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13.23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41.29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1,544.28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263.36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581.19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37.63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54.69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ผลการใช้จ่ายเงินงบประมาณรายจ่าย </a:t>
            </a:r>
            <a:r>
              <a:rPr lang="th-TH" altLang="en-US" sz="43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4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ภาพรวม)</a:t>
            </a:r>
            <a:endParaRPr lang="th-TH" sz="43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21 มกราคม 2565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27696" y="1264789"/>
            <a:ext cx="1440160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150159" y="5591776"/>
            <a:ext cx="8174975" cy="11297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th-TH" sz="2800" u="sng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ผลการเบิกจ่าย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14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: 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ภาพรวม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เป็นลำดับที่ </a:t>
            </a:r>
            <a:r>
              <a:rPr lang="th-TH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8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en-US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</a:p>
          <a:p>
            <a:pPr algn="l"/>
            <a:r>
              <a:rPr lang="th-TH" sz="2800" u="sng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ผลการใช้จ่าย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: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ภาพรวม เป็นลำดับที่ 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36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en-US" sz="28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9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dirty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  <a:endParaRPr lang="th-TH" sz="2800" dirty="0">
              <a:solidFill>
                <a:schemeClr val="accent1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6244296" y="2779904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วงรี 12"/>
          <p:cNvSpPr/>
          <p:nvPr/>
        </p:nvSpPr>
        <p:spPr>
          <a:xfrm>
            <a:off x="7668344" y="2780928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3"/>
          <p:cNvSpPr txBox="1"/>
          <p:nvPr/>
        </p:nvSpPr>
        <p:spPr>
          <a:xfrm>
            <a:off x="7585720" y="282273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18.57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6164232" y="283456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16.47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6" name="วงรี 8"/>
          <p:cNvSpPr/>
          <p:nvPr/>
        </p:nvSpPr>
        <p:spPr>
          <a:xfrm>
            <a:off x="6244296" y="366596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013089" y="3651609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-15.77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8" name="วงรี 8"/>
          <p:cNvSpPr/>
          <p:nvPr/>
        </p:nvSpPr>
        <p:spPr>
          <a:xfrm>
            <a:off x="6244296" y="4709047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013089" y="472490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-13.37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วงรี 8"/>
          <p:cNvSpPr/>
          <p:nvPr/>
        </p:nvSpPr>
        <p:spPr>
          <a:xfrm>
            <a:off x="7657727" y="4677024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427124" y="469677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-1.55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วงรี 8"/>
          <p:cNvSpPr/>
          <p:nvPr/>
        </p:nvSpPr>
        <p:spPr>
          <a:xfrm>
            <a:off x="7668344" y="3691296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448084" y="3701369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-16.86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889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527086"/>
              </p:ext>
            </p:extLst>
          </p:nvPr>
        </p:nvGraphicFramePr>
        <p:xfrm>
          <a:off x="113399" y="1633496"/>
          <a:ext cx="8827989" cy="3780482"/>
        </p:xfrm>
        <a:graphic>
          <a:graphicData uri="http://schemas.openxmlformats.org/drawingml/2006/table">
            <a:tbl>
              <a:tblPr/>
              <a:tblGrid>
                <a:gridCol w="19348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13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63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17060">
                  <a:extLst>
                    <a:ext uri="{9D8B030D-6E8A-4147-A177-3AD203B41FA5}">
                      <a16:colId xmlns:a16="http://schemas.microsoft.com/office/drawing/2014/main" xmlns="" val="2759916889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(การเบิก</a:t>
                      </a: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จาย</a:t>
                      </a: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(การใช้จ่าย)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15.85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0.08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2.43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15.31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15.82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86.68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34.94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51.73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59.68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99.99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102.53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35.02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54.16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52.82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86.98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ผลการใช้จ่ายเงินงบประมาณรายจ่าย</a:t>
            </a:r>
            <a:r>
              <a:rPr lang="th-TH" sz="4300" u="sng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งบกรมจังหวัด</a:t>
            </a: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21 มกราคม 2565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73236" y="1264279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5589240"/>
            <a:ext cx="8352928" cy="95410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th-TH" sz="2800" u="sng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ผลการเบิกจ่าย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2800" dirty="0" smtClean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 เป็น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ลำดับที่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1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</a:t>
            </a:r>
            <a:r>
              <a:rPr lang="th-TH" sz="28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ภาคใต้</a:t>
            </a:r>
          </a:p>
          <a:p>
            <a:pPr algn="l"/>
            <a:r>
              <a:rPr lang="th-TH" sz="2800" u="sng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ผลการใช้จ่าย</a:t>
            </a:r>
            <a:r>
              <a:rPr lang="th-TH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en-US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14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:</a:t>
            </a:r>
            <a:r>
              <a:rPr lang="th-TH" sz="2800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เป็นลำดับที่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ของประเทศ และลำดับที่ </a:t>
            </a:r>
            <a:r>
              <a:rPr lang="th-TH" sz="28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ของภาคใต้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6084148" y="282934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32380" y="2824527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-41.69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วงรี 14"/>
          <p:cNvSpPr/>
          <p:nvPr/>
        </p:nvSpPr>
        <p:spPr>
          <a:xfrm>
            <a:off x="7578800" y="2829349"/>
            <a:ext cx="576064" cy="532464"/>
          </a:xfrm>
          <a:prstGeom prst="ellipse">
            <a:avLst/>
          </a:prstGeom>
          <a:solidFill>
            <a:srgbClr val="FF33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1"/>
          <p:cNvSpPr txBox="1"/>
          <p:nvPr/>
        </p:nvSpPr>
        <p:spPr>
          <a:xfrm>
            <a:off x="7369157" y="2860071"/>
            <a:ext cx="995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-39.96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วงรี 16"/>
          <p:cNvSpPr/>
          <p:nvPr/>
        </p:nvSpPr>
        <p:spPr>
          <a:xfrm>
            <a:off x="6055527" y="365951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3"/>
          <p:cNvSpPr txBox="1"/>
          <p:nvPr/>
        </p:nvSpPr>
        <p:spPr>
          <a:xfrm>
            <a:off x="5999755" y="369245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30.68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วงรี 18"/>
          <p:cNvSpPr/>
          <p:nvPr/>
        </p:nvSpPr>
        <p:spPr>
          <a:xfrm>
            <a:off x="7569715" y="3635259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3"/>
          <p:cNvSpPr txBox="1"/>
          <p:nvPr/>
        </p:nvSpPr>
        <p:spPr>
          <a:xfrm>
            <a:off x="7497707" y="366726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41.84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1" name="วงรี 20"/>
          <p:cNvSpPr/>
          <p:nvPr/>
        </p:nvSpPr>
        <p:spPr>
          <a:xfrm>
            <a:off x="6042024" y="4684531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3"/>
          <p:cNvSpPr txBox="1"/>
          <p:nvPr/>
        </p:nvSpPr>
        <p:spPr>
          <a:xfrm>
            <a:off x="5970016" y="4709441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1.82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3" name="วงรี 22"/>
          <p:cNvSpPr/>
          <p:nvPr/>
        </p:nvSpPr>
        <p:spPr>
          <a:xfrm>
            <a:off x="7555005" y="4682510"/>
            <a:ext cx="576064" cy="576064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3"/>
          <p:cNvSpPr txBox="1"/>
          <p:nvPr/>
        </p:nvSpPr>
        <p:spPr>
          <a:xfrm>
            <a:off x="7482997" y="4722623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30.74</a:t>
            </a:r>
            <a:endParaRPr lang="en-US" sz="2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9401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015138"/>
              </p:ext>
            </p:extLst>
          </p:nvPr>
        </p:nvGraphicFramePr>
        <p:xfrm>
          <a:off x="647564" y="2060846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2564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732.614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336.212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45.89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62330"/>
            <a:ext cx="9144000" cy="15542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(ภาพรวม)</a:t>
            </a:r>
            <a:endParaRPr lang="th-TH" sz="43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21 มกราคม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125976" y="1700808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36" y="116633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4624"/>
            <a:ext cx="4852171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8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4624"/>
            <a:ext cx="5040560" cy="67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b="3801"/>
          <a:stretch/>
        </p:blipFill>
        <p:spPr>
          <a:xfrm>
            <a:off x="2051720" y="103639"/>
            <a:ext cx="4977503" cy="67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10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0" b="41600"/>
          <a:stretch/>
        </p:blipFill>
        <p:spPr>
          <a:xfrm>
            <a:off x="467544" y="150781"/>
            <a:ext cx="8121019" cy="644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1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500063" y="2643188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600" smtClean="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2154238" y="2643188"/>
            <a:ext cx="46164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dirty="0" smtClean="0">
                <a:solidFill>
                  <a:srgbClr val="3366FF"/>
                </a:solidFill>
                <a:latin typeface="Times New Roman" pitchFamily="18" charset="0"/>
              </a:rPr>
              <a:t>ขอขอบคุณ</a:t>
            </a:r>
          </a:p>
          <a:p>
            <a:r>
              <a:rPr lang="th-TH" altLang="th-TH" sz="4000" dirty="0" smtClean="0">
                <a:solidFill>
                  <a:srgbClr val="3366FF"/>
                </a:solidFill>
                <a:latin typeface="Times New Roman" pitchFamily="18" charset="0"/>
              </a:rPr>
              <a:t>จาก...สำนักงานคลังจังหวัดพังงา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3" y="469900"/>
            <a:ext cx="260667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0" y="4429125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4000" dirty="0" smtClean="0">
                <a:solidFill>
                  <a:srgbClr val="FF0000"/>
                </a:solidFill>
                <a:hlinkClick r:id="rId4"/>
              </a:rPr>
              <a:t>กรมบัญชีกลาง </a:t>
            </a:r>
            <a:r>
              <a:rPr lang="en-US" altLang="th-TH" sz="4000" dirty="0" smtClean="0">
                <a:solidFill>
                  <a:srgbClr val="FF0000"/>
                </a:solidFill>
                <a:hlinkClick r:id="rId4"/>
              </a:rPr>
              <a:t>www.cgd.go.th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th-TH" altLang="th-TH" sz="4000" dirty="0" smtClean="0">
                <a:solidFill>
                  <a:srgbClr val="FF0000"/>
                </a:solidFill>
              </a:rPr>
              <a:t>สำนักงานคลังจังหวัดพังงา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en-US" altLang="th-TH" sz="4000" dirty="0" smtClean="0">
                <a:solidFill>
                  <a:srgbClr val="FF0000"/>
                </a:solidFill>
              </a:rPr>
              <a:t>http://www.cgd.go.th/png</a:t>
            </a:r>
            <a:endParaRPr lang="th-TH" altLang="th-TH" sz="6000" dirty="0" smtClean="0">
              <a:solidFill>
                <a:srgbClr val="FF0000"/>
              </a:solidFill>
            </a:endParaRP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11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61985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友好合作">
  <a:themeElements>
    <a:clrScheme name="友好合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友好合作">
      <a:majorFont>
        <a:latin typeface="Arial Rounded MT Bold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友好合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14757</TotalTime>
  <Words>403</Words>
  <Application>Microsoft Office PowerPoint</Application>
  <PresentationFormat>On-screen Show (4:3)</PresentationFormat>
  <Paragraphs>156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31" baseType="lpstr">
      <vt:lpstr>Angsana New</vt:lpstr>
      <vt:lpstr>Arial</vt:lpstr>
      <vt:lpstr>Arial Black</vt:lpstr>
      <vt:lpstr>Arial Rounded MT Bold</vt:lpstr>
      <vt:lpstr>Browallia New</vt:lpstr>
      <vt:lpstr>Calibri</vt:lpstr>
      <vt:lpstr>Constantia</vt:lpstr>
      <vt:lpstr>Cordia New</vt:lpstr>
      <vt:lpstr>CordiaUPC</vt:lpstr>
      <vt:lpstr>SimHei</vt:lpstr>
      <vt:lpstr>SimHei</vt:lpstr>
      <vt:lpstr>TH NiramitIT๙ </vt:lpstr>
      <vt:lpstr>TH SarabunPSK</vt:lpstr>
      <vt:lpstr>Times New Roman</vt:lpstr>
      <vt:lpstr>Wingdings 2</vt:lpstr>
      <vt:lpstr>友好合作</vt:lpstr>
      <vt:lpstr>2_ไหลเวียน</vt:lpstr>
      <vt:lpstr>1_ไหลเวียน</vt:lpstr>
      <vt:lpstr>Flow</vt:lpstr>
      <vt:lpstr>1_Flow</vt:lpstr>
      <vt:lpstr>PowerPoint Presentation</vt:lpstr>
      <vt:lpstr>หนังสือสำนักเลขาธิการคณะรัฐมนตรี  ด่วนที่สุด ที่ นร 0505/ว 3476 ลงวันที่ 22 ธันวาคม 2564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การเร่งรัดการใช้จ่ายเงินงบประมาณ ประจำปี พ.ศ. 2548</dc:title>
  <dc:creator>iLLuSioN</dc:creator>
  <cp:lastModifiedBy>Microsoft account</cp:lastModifiedBy>
  <cp:revision>1135</cp:revision>
  <cp:lastPrinted>2022-01-24T07:17:37Z</cp:lastPrinted>
  <dcterms:created xsi:type="dcterms:W3CDTF">2005-07-26T08:22:10Z</dcterms:created>
  <dcterms:modified xsi:type="dcterms:W3CDTF">2022-01-25T15:14:54Z</dcterms:modified>
</cp:coreProperties>
</file>